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29"/>
  </p:notesMasterIdLst>
  <p:sldIdLst>
    <p:sldId id="317" r:id="rId2"/>
    <p:sldId id="363" r:id="rId3"/>
    <p:sldId id="365" r:id="rId4"/>
    <p:sldId id="366" r:id="rId5"/>
    <p:sldId id="389" r:id="rId6"/>
    <p:sldId id="390" r:id="rId7"/>
    <p:sldId id="391" r:id="rId8"/>
    <p:sldId id="367" r:id="rId9"/>
    <p:sldId id="368" r:id="rId10"/>
    <p:sldId id="388" r:id="rId11"/>
    <p:sldId id="386" r:id="rId12"/>
    <p:sldId id="387" r:id="rId13"/>
    <p:sldId id="369" r:id="rId14"/>
    <p:sldId id="370" r:id="rId15"/>
    <p:sldId id="372" r:id="rId16"/>
    <p:sldId id="373" r:id="rId17"/>
    <p:sldId id="374" r:id="rId18"/>
    <p:sldId id="376" r:id="rId19"/>
    <p:sldId id="377" r:id="rId20"/>
    <p:sldId id="379" r:id="rId21"/>
    <p:sldId id="375" r:id="rId22"/>
    <p:sldId id="371" r:id="rId23"/>
    <p:sldId id="380" r:id="rId24"/>
    <p:sldId id="381" r:id="rId25"/>
    <p:sldId id="382" r:id="rId26"/>
    <p:sldId id="392" r:id="rId27"/>
    <p:sldId id="318" r:id="rId28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数据抓取基础知识" id="{354347DB-713E-8E4C-B426-7A036AC9D821}">
          <p14:sldIdLst>
            <p14:sldId id="317"/>
            <p14:sldId id="363"/>
            <p14:sldId id="365"/>
            <p14:sldId id="366"/>
          </p14:sldIdLst>
        </p14:section>
        <p14:section name="json复习" id="{C74E0B6E-4C7A-CC4D-8BD8-9D57787B94C1}">
          <p14:sldIdLst>
            <p14:sldId id="389"/>
            <p14:sldId id="390"/>
            <p14:sldId id="391"/>
          </p14:sldIdLst>
        </p14:section>
        <p14:section name="正则表达式的复习" id="{284644ED-7F64-CB4D-8AA3-E39BD4AAF061}">
          <p14:sldIdLst>
            <p14:sldId id="367"/>
            <p14:sldId id="368"/>
            <p14:sldId id="388"/>
            <p14:sldId id="386"/>
            <p14:sldId id="387"/>
            <p14:sldId id="369"/>
            <p14:sldId id="370"/>
          </p14:sldIdLst>
        </p14:section>
        <p14:section name="XPATH和LXML类库" id="{D6F3A083-CAC9-2843-8F72-40756174D783}">
          <p14:sldIdLst>
            <p14:sldId id="372"/>
            <p14:sldId id="373"/>
            <p14:sldId id="374"/>
            <p14:sldId id="376"/>
            <p14:sldId id="377"/>
            <p14:sldId id="379"/>
            <p14:sldId id="375"/>
            <p14:sldId id="371"/>
            <p14:sldId id="380"/>
            <p14:sldId id="381"/>
            <p14:sldId id="382"/>
            <p14:sldId id="39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08" autoAdjust="0"/>
    <p:restoredTop sz="96137" autoAdjust="0"/>
  </p:normalViewPr>
  <p:slideViewPr>
    <p:cSldViewPr snapToGrid="0" snapToObjects="1">
      <p:cViewPr>
        <p:scale>
          <a:sx n="120" d="100"/>
          <a:sy n="120" d="100"/>
        </p:scale>
        <p:origin x="89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27720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cs-CZ" altLang="zh-CN" b="1" dirty="0" err="1" smtClean="0"/>
              <a:t>json.load</a:t>
            </a:r>
            <a:r>
              <a:rPr lang="cs-CZ" altLang="zh-CN" b="1" dirty="0" smtClean="0"/>
              <a:t>()</a:t>
            </a:r>
          </a:p>
          <a:p>
            <a:r>
              <a:rPr lang="zh-CN" altLang="en-US" b="1" dirty="0" smtClean="0"/>
              <a:t>从包含</a:t>
            </a:r>
            <a:r>
              <a:rPr lang="en-US" altLang="zh-CN" b="1" dirty="0" err="1" smtClean="0"/>
              <a:t>json</a:t>
            </a:r>
            <a:r>
              <a:rPr lang="zh-CN" altLang="en-US" b="1" dirty="0" smtClean="0"/>
              <a:t>文件的类文件对象中读取</a:t>
            </a:r>
            <a:r>
              <a:rPr lang="en-US" altLang="zh-CN" b="1" dirty="0" err="1" smtClean="0"/>
              <a:t>json</a:t>
            </a:r>
            <a:r>
              <a:rPr lang="zh-CN" altLang="en-US" b="1" dirty="0" smtClean="0"/>
              <a:t>，转化为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对象</a:t>
            </a:r>
            <a:endParaRPr lang="cs-CZ" altLang="zh-CN" b="1" dirty="0" smtClean="0"/>
          </a:p>
          <a:p>
            <a:r>
              <a:rPr lang="en-US" altLang="zh-CN" i="1" dirty="0" smtClean="0"/>
              <a:t>Deserialize ``</a:t>
            </a:r>
            <a:r>
              <a:rPr lang="en-US" altLang="zh-CN" i="1" dirty="0" err="1" smtClean="0"/>
              <a:t>fp</a:t>
            </a:r>
            <a:r>
              <a:rPr lang="en-US" altLang="zh-CN" i="1" dirty="0" smtClean="0"/>
              <a:t>`` (a ``.read()``-supporting file-like object containing</a:t>
            </a:r>
          </a:p>
          <a:p>
            <a:r>
              <a:rPr lang="en-US" altLang="zh-CN" i="1" dirty="0" smtClean="0"/>
              <a:t>    a JSON document) to a Python object.</a:t>
            </a:r>
          </a:p>
          <a:p>
            <a:endParaRPr lang="en-US" altLang="zh-CN" dirty="0" smtClean="0"/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json.load</a:t>
            </a:r>
            <a:r>
              <a:rPr lang="en-US" altLang="zh-CN" dirty="0" smtClean="0">
                <a:solidFill>
                  <a:srgbClr val="FF0000"/>
                </a:solidFill>
              </a:rPr>
              <a:t>(open("</a:t>
            </a:r>
            <a:r>
              <a:rPr lang="en-US" altLang="zh-CN" dirty="0" err="1" smtClean="0">
                <a:solidFill>
                  <a:srgbClr val="FF0000"/>
                </a:solidFill>
              </a:rPr>
              <a:t>listStr.json</a:t>
            </a:r>
            <a:r>
              <a:rPr lang="en-US" altLang="zh-CN" dirty="0" smtClean="0">
                <a:solidFill>
                  <a:srgbClr val="FF0000"/>
                </a:solidFill>
              </a:rPr>
              <a:t>"))</a:t>
            </a:r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lang="en-US" altLang="zh-CN" b="1" dirty="0" err="1" smtClean="0"/>
              <a:t>json.dump</a:t>
            </a:r>
            <a:r>
              <a:rPr lang="en-US" altLang="zh-CN" b="1" dirty="0" smtClean="0"/>
              <a:t>()</a:t>
            </a:r>
          </a:p>
          <a:p>
            <a:r>
              <a:rPr lang="zh-CN" altLang="en-US" b="1" dirty="0" smtClean="0"/>
              <a:t>把</a:t>
            </a:r>
            <a:r>
              <a:rPr lang="en-US" altLang="zh-CN" b="1" dirty="0" smtClean="0"/>
              <a:t>python</a:t>
            </a:r>
            <a:r>
              <a:rPr lang="zh-CN" altLang="en-US" b="1" dirty="0" smtClean="0"/>
              <a:t>对象写入为类文件对象</a:t>
            </a:r>
            <a:endParaRPr lang="en-US" altLang="zh-CN" b="1" dirty="0" smtClean="0"/>
          </a:p>
          <a:p>
            <a:r>
              <a:rPr lang="en-US" altLang="zh-CN" i="1" dirty="0" smtClean="0"/>
              <a:t>Serialize ``</a:t>
            </a:r>
            <a:r>
              <a:rPr lang="en-US" altLang="zh-CN" i="1" dirty="0" err="1" smtClean="0"/>
              <a:t>obj</a:t>
            </a:r>
            <a:r>
              <a:rPr lang="en-US" altLang="zh-CN" i="1" dirty="0" smtClean="0"/>
              <a:t>`` as a JSON formatted stream to ``</a:t>
            </a:r>
            <a:r>
              <a:rPr lang="en-US" altLang="zh-CN" i="1" dirty="0" err="1" smtClean="0"/>
              <a:t>fp</a:t>
            </a:r>
            <a:r>
              <a:rPr lang="en-US" altLang="zh-CN" i="1" dirty="0" smtClean="0"/>
              <a:t>`` (</a:t>
            </a:r>
            <a:r>
              <a:rPr lang="en-US" altLang="zh-CN" i="1" dirty="0" err="1" smtClean="0"/>
              <a:t>a``.write</a:t>
            </a:r>
            <a:r>
              <a:rPr lang="en-US" altLang="zh-CN" i="1" dirty="0" smtClean="0"/>
              <a:t>()``-supporting file-like object).</a:t>
            </a:r>
          </a:p>
          <a:p>
            <a:endParaRPr lang="en-US" altLang="zh-CN" dirty="0" smtClean="0"/>
          </a:p>
          <a:p>
            <a:r>
              <a:rPr lang="en-US" altLang="zh-CN" dirty="0" err="1" smtClean="0">
                <a:solidFill>
                  <a:srgbClr val="FF0000"/>
                </a:solidFill>
              </a:rPr>
              <a:t>json.dump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en-US" altLang="zh-CN" dirty="0" err="1" smtClean="0">
                <a:solidFill>
                  <a:srgbClr val="FF0000"/>
                </a:solidFill>
              </a:rPr>
              <a:t>dictStr</a:t>
            </a:r>
            <a:r>
              <a:rPr lang="en-US" altLang="zh-CN" dirty="0" smtClean="0">
                <a:solidFill>
                  <a:srgbClr val="FF0000"/>
                </a:solidFill>
              </a:rPr>
              <a:t>, open("dictStr.</a:t>
            </a:r>
            <a:r>
              <a:rPr lang="en-US" altLang="zh-CN" dirty="0" err="1" smtClean="0">
                <a:solidFill>
                  <a:srgbClr val="FF0000"/>
                </a:solidFill>
              </a:rPr>
              <a:t>json</a:t>
            </a:r>
            <a:r>
              <a:rPr lang="en-US" altLang="zh-CN" dirty="0" smtClean="0">
                <a:solidFill>
                  <a:srgbClr val="FF0000"/>
                </a:solidFill>
              </a:rPr>
              <a:t>","w"), </a:t>
            </a:r>
            <a:r>
              <a:rPr lang="en-US" altLang="zh-CN" dirty="0" err="1" smtClean="0">
                <a:solidFill>
                  <a:srgbClr val="FF0000"/>
                </a:solidFill>
              </a:rPr>
              <a:t>ensure_ascii</a:t>
            </a:r>
            <a:r>
              <a:rPr lang="en-US" altLang="zh-CN" dirty="0" smtClean="0">
                <a:solidFill>
                  <a:srgbClr val="FF0000"/>
                </a:solidFill>
              </a:rPr>
              <a:t>=False)</a:t>
            </a:r>
            <a:endParaRPr kumimoji="1" lang="zh-CN" altLang="en-US" dirty="0" smtClean="0">
              <a:solidFill>
                <a:srgbClr val="FF0000"/>
              </a:solidFill>
            </a:endParaRPr>
          </a:p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0462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55582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mr-IN" altLang="zh-CN" dirty="0" smtClean="0"/>
              <a:t>text = 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''' &lt;div&gt; &lt;ul&gt; &lt;li class="</a:t>
            </a:r>
            <a:r>
              <a:rPr lang="mr-IN" altLang="zh-CN" sz="1200" kern="1200" dirty="0" err="1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item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-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1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"&gt;&lt;a href="link1.html"&gt;first item&lt;/a&gt;&lt;/li&gt; &lt;li class="item-1"&gt;&lt;a href="link2.html"&gt;second item&lt;/a&gt;&lt;/li&gt; &lt;li class="item-inactive"&gt;&lt;a href="link3.html"&gt;third item&lt;/a&gt;&lt;/li&gt; &lt;li class="item-1"&gt;&lt;a href="link4.html"&gt;fourth item&lt;/a&gt;&lt;/li&gt; &lt;li class="item-0"&gt;&lt;a href="link5.html"&gt;fifth item&lt;/a&gt; # </a:t>
            </a:r>
            <a:r>
              <a:rPr lang="zh-CN" altLang="mr-I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注意，此处缺少一个 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&lt;/li&gt; </a:t>
            </a:r>
            <a:r>
              <a:rPr lang="zh-CN" altLang="mr-I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闭合标签 </a:t>
            </a:r>
            <a:r>
              <a:rPr lang="mr-IN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&lt;/ul&gt; &lt;/div&gt; '''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376024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4974733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539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2017/11/14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Relationship Id="rId3" Type="http://schemas.openxmlformats.org/officeDocument/2006/relationships/image" Target="../media/image1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.com.cn/xpath/index.asp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28202" y="2660688"/>
            <a:ext cx="387798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数据提取方法</a:t>
            </a:r>
            <a:endParaRPr lang="zh-CN" altLang="zh-CN" sz="4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smtClean="0"/>
              <a:t>中原始字符串</a:t>
            </a:r>
            <a:r>
              <a:rPr kumimoji="1" lang="en-US" altLang="zh-CN" dirty="0" smtClean="0"/>
              <a:t>r</a:t>
            </a:r>
            <a:r>
              <a:rPr kumimoji="1" lang="zh-CN" altLang="en-US" smtClean="0"/>
              <a:t>的用法</a:t>
            </a:r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1331" y="5479184"/>
            <a:ext cx="76045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python</a:t>
            </a:r>
            <a:r>
              <a:rPr kumimoji="1" lang="zh-CN" altLang="en-US" dirty="0" smtClean="0"/>
              <a:t>正则表达中</a:t>
            </a:r>
            <a:r>
              <a:rPr kumimoji="1" lang="zh-CN" altLang="en-US" dirty="0" smtClean="0">
                <a:solidFill>
                  <a:srgbClr val="FF0000"/>
                </a:solidFill>
              </a:rPr>
              <a:t>尽可能的使用原始字符串</a:t>
            </a:r>
            <a:r>
              <a:rPr kumimoji="1" lang="zh-CN" altLang="en-US" dirty="0" smtClean="0"/>
              <a:t>，待匹配的字符串中看到什么就在正则表达式写什么，就不会出现问题</a:t>
            </a:r>
            <a:endParaRPr kumimoji="1" lang="zh-CN" altLang="en-US" dirty="0"/>
          </a:p>
        </p:txBody>
      </p:sp>
      <p:grpSp>
        <p:nvGrpSpPr>
          <p:cNvPr id="14" name="组 13"/>
          <p:cNvGrpSpPr/>
          <p:nvPr/>
        </p:nvGrpSpPr>
        <p:grpSpPr>
          <a:xfrm>
            <a:off x="821801" y="1981603"/>
            <a:ext cx="8067558" cy="3271920"/>
            <a:chOff x="821801" y="1981603"/>
            <a:chExt cx="8067558" cy="3271920"/>
          </a:xfrm>
        </p:grpSpPr>
        <p:grpSp>
          <p:nvGrpSpPr>
            <p:cNvPr id="8" name="组 7"/>
            <p:cNvGrpSpPr/>
            <p:nvPr/>
          </p:nvGrpSpPr>
          <p:grpSpPr>
            <a:xfrm>
              <a:off x="821802" y="1981603"/>
              <a:ext cx="8067557" cy="2907264"/>
              <a:chOff x="821802" y="1981603"/>
              <a:chExt cx="8067557" cy="290726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1802" y="2923093"/>
                <a:ext cx="7164729" cy="1965774"/>
              </a:xfrm>
              <a:prstGeom prst="rect">
                <a:avLst/>
              </a:prstGeom>
            </p:spPr>
          </p:pic>
          <p:sp>
            <p:nvSpPr>
              <p:cNvPr id="4" name="右箭头 3"/>
              <p:cNvSpPr/>
              <p:nvPr/>
            </p:nvSpPr>
            <p:spPr>
              <a:xfrm rot="20629227">
                <a:off x="3992109" y="2378302"/>
                <a:ext cx="1873577" cy="34724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5867989" y="1981603"/>
                <a:ext cx="3021370" cy="646331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r’\nab’</a:t>
                </a:r>
                <a:r>
                  <a:rPr kumimoji="1" lang="zh-CN" altLang="en-US" smtClean="0"/>
                  <a:t>不就是</a:t>
                </a:r>
                <a:r>
                  <a:rPr kumimoji="1" lang="en-US" altLang="zh-CN" dirty="0" smtClean="0"/>
                  <a:t>”\\nab”</a:t>
                </a:r>
                <a:r>
                  <a:rPr kumimoji="1" lang="zh-CN" altLang="en-US" smtClean="0"/>
                  <a:t> 么，为什么匹配不到呢？</a:t>
                </a:r>
                <a:endParaRPr kumimoji="1" lang="zh-CN" altLang="en-US"/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1802" y="1999571"/>
                <a:ext cx="3212939" cy="546418"/>
              </a:xfrm>
              <a:prstGeom prst="rect">
                <a:avLst/>
              </a:prstGeom>
            </p:spPr>
          </p:pic>
        </p:grp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801" y="4886757"/>
              <a:ext cx="7164729" cy="36676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28192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98475" y="1601756"/>
            <a:ext cx="8128000" cy="973700"/>
          </a:xfrm>
        </p:spPr>
        <p:txBody>
          <a:bodyPr/>
          <a:lstStyle/>
          <a:p>
            <a:pPr marL="0" indent="0">
              <a:buNone/>
            </a:pPr>
            <a:r>
              <a:rPr lang="zh-CN" altLang="en-US"/>
              <a:t>原始字</a:t>
            </a:r>
            <a:r>
              <a:rPr lang="zh-CN" altLang="en-US" smtClean="0"/>
              <a:t>符串定义</a:t>
            </a:r>
            <a:r>
              <a:rPr lang="en-US" altLang="zh-CN" dirty="0" smtClean="0"/>
              <a:t>(raw</a:t>
            </a:r>
            <a:r>
              <a:rPr lang="zh-CN" altLang="en-US" smtClean="0"/>
              <a:t> </a:t>
            </a:r>
            <a:r>
              <a:rPr lang="en-US" altLang="zh-CN" dirty="0" smtClean="0"/>
              <a:t>string)</a:t>
            </a:r>
            <a:r>
              <a:rPr lang="zh-CN" altLang="en-US" smtClean="0"/>
              <a:t>：</a:t>
            </a:r>
            <a:r>
              <a:rPr lang="zh-CN" altLang="en-US"/>
              <a:t>所有的字符串都是直接按照字面的意思来使用，没有转义特殊或不能打印的</a:t>
            </a:r>
            <a:r>
              <a:rPr lang="zh-CN" altLang="en-US" smtClean="0"/>
              <a:t>字符</a:t>
            </a:r>
            <a:r>
              <a:rPr lang="zh-CN" altLang="en-US"/>
              <a:t>，</a:t>
            </a:r>
            <a:r>
              <a:rPr lang="zh-CN" altLang="en-US" smtClean="0">
                <a:solidFill>
                  <a:srgbClr val="FF0000"/>
                </a:solidFill>
              </a:rPr>
              <a:t>原始字符串往往针对特殊字符而言。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smtClean="0"/>
              <a:t>中原始字符串</a:t>
            </a:r>
            <a:r>
              <a:rPr kumimoji="1" lang="en-US" altLang="zh-CN" dirty="0" smtClean="0"/>
              <a:t>r</a:t>
            </a:r>
            <a:r>
              <a:rPr kumimoji="1" lang="zh-CN" altLang="en-US" smtClean="0"/>
              <a:t>的用法</a:t>
            </a:r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59757" y="5995686"/>
            <a:ext cx="730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</a:rPr>
              <a:t>‘\n’</a:t>
            </a:r>
            <a:r>
              <a:rPr kumimoji="1" lang="zh-CN" altLang="en-US" smtClean="0">
                <a:solidFill>
                  <a:srgbClr val="FF0000"/>
                </a:solidFill>
              </a:rPr>
              <a:t>长度为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smtClean="0">
                <a:solidFill>
                  <a:srgbClr val="FF0000"/>
                </a:solidFill>
              </a:rPr>
              <a:t>，</a:t>
            </a:r>
            <a:r>
              <a:rPr kumimoji="1" lang="en-US" altLang="zh-CN" dirty="0" smtClean="0">
                <a:solidFill>
                  <a:srgbClr val="FF0000"/>
                </a:solidFill>
              </a:rPr>
              <a:t>r’\n’</a:t>
            </a:r>
            <a:r>
              <a:rPr kumimoji="1" lang="zh-CN" altLang="en-US" smtClean="0">
                <a:solidFill>
                  <a:srgbClr val="FF0000"/>
                </a:solidFill>
              </a:rPr>
              <a:t>长度为</a:t>
            </a:r>
            <a:r>
              <a:rPr kumimoji="1" lang="en-US" altLang="zh-CN" dirty="0" smtClean="0">
                <a:solidFill>
                  <a:srgbClr val="FF0000"/>
                </a:solidFill>
              </a:rPr>
              <a:t>2</a:t>
            </a:r>
            <a:endParaRPr kumimoji="1" lang="zh-CN" altLang="en-US">
              <a:solidFill>
                <a:srgbClr val="FF0000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671" y="2655578"/>
            <a:ext cx="1261691" cy="1550077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1264095" y="3119873"/>
            <a:ext cx="6618265" cy="2666702"/>
            <a:chOff x="1264095" y="3119873"/>
            <a:chExt cx="6618265" cy="2666702"/>
          </a:xfrm>
        </p:grpSpPr>
        <p:sp>
          <p:nvSpPr>
            <p:cNvPr id="7" name="右箭头 6"/>
            <p:cNvSpPr/>
            <p:nvPr/>
          </p:nvSpPr>
          <p:spPr>
            <a:xfrm rot="294063">
              <a:off x="2801073" y="3119873"/>
              <a:ext cx="2164466" cy="1967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右箭头 7"/>
            <p:cNvSpPr/>
            <p:nvPr/>
          </p:nvSpPr>
          <p:spPr>
            <a:xfrm rot="294063">
              <a:off x="2801073" y="4765406"/>
              <a:ext cx="2164466" cy="1967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069712" y="3144549"/>
              <a:ext cx="2129741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mtClean="0"/>
                <a:t>特殊符号，换行符</a:t>
              </a:r>
              <a:endParaRPr kumimoji="1"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069712" y="4771193"/>
              <a:ext cx="2812648" cy="36933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kumimoji="1" lang="zh-CN" altLang="en-US" smtClean="0"/>
                <a:t>原始字符串，表示</a:t>
              </a:r>
              <a:r>
                <a:rPr kumimoji="1" lang="en-US" altLang="zh-CN" dirty="0" smtClean="0"/>
                <a:t>\n</a:t>
              </a:r>
              <a:r>
                <a:rPr kumimoji="1" lang="zh-CN" altLang="en-US" smtClean="0"/>
                <a:t>本身</a:t>
              </a:r>
              <a:endParaRPr kumimoji="1" lang="zh-CN" altLang="en-US"/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4095" y="4321981"/>
              <a:ext cx="1374267" cy="14645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961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python</a:t>
            </a:r>
            <a:r>
              <a:rPr kumimoji="1" lang="zh-CN" altLang="en-US" smtClean="0"/>
              <a:t>中原始字符串</a:t>
            </a:r>
            <a:r>
              <a:rPr kumimoji="1" lang="en-US" altLang="zh-CN" dirty="0" smtClean="0"/>
              <a:t>r</a:t>
            </a:r>
            <a:r>
              <a:rPr kumimoji="1" lang="zh-CN" altLang="en-US" smtClean="0"/>
              <a:t>的用法</a:t>
            </a:r>
            <a:endParaRPr kumimoji="1" lang="zh-CN" altLang="en-US"/>
          </a:p>
        </p:txBody>
      </p:sp>
      <p:grpSp>
        <p:nvGrpSpPr>
          <p:cNvPr id="13" name="组 12"/>
          <p:cNvGrpSpPr/>
          <p:nvPr/>
        </p:nvGrpSpPr>
        <p:grpSpPr>
          <a:xfrm>
            <a:off x="949124" y="1932972"/>
            <a:ext cx="7039457" cy="2491998"/>
            <a:chOff x="740780" y="1504709"/>
            <a:chExt cx="7039457" cy="249199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0780" y="1901499"/>
              <a:ext cx="7039457" cy="2095208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740780" y="1504709"/>
              <a:ext cx="62619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windows</a:t>
              </a:r>
              <a:r>
                <a:rPr kumimoji="1" lang="zh-CN" altLang="en-US" dirty="0" smtClean="0"/>
                <a:t>下不使用原始字符串会出现的问题：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753070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正则表达式复习</a:t>
            </a:r>
            <a:endParaRPr kumimoji="1"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487492" y="2475130"/>
            <a:ext cx="5912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/>
              <a:t>re.compile</a:t>
            </a:r>
            <a:r>
              <a:rPr kumimoji="1" lang="zh-CN" altLang="en-US" dirty="0" smtClean="0"/>
              <a:t>该如何使用？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如何非贪婪的去匹配内容？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 smtClean="0"/>
              <a:t>re.findall(r“a</a:t>
            </a:r>
            <a:r>
              <a:rPr lang="en-US" altLang="zh-CN" dirty="0"/>
              <a:t>.*</a:t>
            </a:r>
            <a:r>
              <a:rPr lang="en-US" altLang="zh-CN" dirty="0" smtClean="0"/>
              <a:t>bc”,”a\nbc”,</a:t>
            </a:r>
            <a:r>
              <a:rPr lang="en-US" altLang="zh-CN" dirty="0"/>
              <a:t>re.DOTALL</a:t>
            </a:r>
            <a:r>
              <a:rPr lang="en-US" altLang="zh-CN" dirty="0" smtClean="0"/>
              <a:t>)</a:t>
            </a:r>
            <a:r>
              <a:rPr lang="zh-CN" altLang="en-US" dirty="0" smtClean="0"/>
              <a:t> 和</a:t>
            </a:r>
            <a:r>
              <a:rPr lang="en-US" altLang="zh-CN" dirty="0" smtClean="0"/>
              <a:t>re.findall(r“a</a:t>
            </a:r>
            <a:r>
              <a:rPr lang="en-US" altLang="zh-CN" dirty="0"/>
              <a:t>(.*)</a:t>
            </a:r>
            <a:r>
              <a:rPr lang="en-US" altLang="zh-CN" dirty="0" smtClean="0"/>
              <a:t>bc”,”a\nbc”,re.DOTALL)</a:t>
            </a:r>
            <a:r>
              <a:rPr lang="zh-CN" altLang="en-US" dirty="0" smtClean="0"/>
              <a:t>的区别？</a:t>
            </a:r>
            <a:endParaRPr lang="en-US" altLang="zh-CN" dirty="0" smtClean="0"/>
          </a:p>
          <a:p>
            <a:r>
              <a:rPr kumimoji="1" lang="zh-CN" altLang="en-US" dirty="0"/>
              <a:t> </a:t>
            </a:r>
            <a:r>
              <a:rPr kumimoji="1" lang="zh-CN" altLang="en-US" dirty="0" smtClean="0"/>
              <a:t>    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不分组时匹配的是全部，分组后匹配的是组内的内容</a:t>
            </a:r>
            <a:endParaRPr kumimoji="1"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87492" y="1915879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问题来了：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61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kumimoji="1" lang="zh-CN" altLang="en-US" sz="3600" smtClean="0"/>
              <a:t>正则表达式爬虫练习</a:t>
            </a:r>
            <a:endParaRPr kumimoji="1" lang="en-US" altLang="zh-CN" sz="3600" dirty="0"/>
          </a:p>
        </p:txBody>
      </p:sp>
      <p:sp>
        <p:nvSpPr>
          <p:cNvPr id="4" name="文本框 3"/>
          <p:cNvSpPr txBox="1"/>
          <p:nvPr/>
        </p:nvSpPr>
        <p:spPr>
          <a:xfrm>
            <a:off x="2267744" y="1772816"/>
            <a:ext cx="59046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通过正则表达式匹配</a:t>
            </a:r>
            <a:r>
              <a:rPr lang="zh-CN" altLang="en-US" dirty="0"/>
              <a:t>内涵段子</a:t>
            </a:r>
            <a:r>
              <a:rPr kumimoji="1" lang="zh-CN" altLang="en-US" dirty="0" smtClean="0"/>
              <a:t>的段子</a:t>
            </a:r>
            <a:endParaRPr kumimoji="1" lang="en-US" altLang="zh-CN" dirty="0" smtClean="0"/>
          </a:p>
          <a:p>
            <a:pPr lvl="1"/>
            <a:r>
              <a:rPr lang="en-US" altLang="zh-CN" dirty="0"/>
              <a:t> http://</a:t>
            </a:r>
            <a:r>
              <a:rPr lang="en-US" altLang="zh-CN" dirty="0" err="1"/>
              <a:t>neihanshequ.com</a:t>
            </a:r>
            <a:r>
              <a:rPr lang="en-US" altLang="zh-CN" dirty="0" smtClean="0"/>
              <a:t>/</a:t>
            </a:r>
          </a:p>
          <a:p>
            <a:pPr lvl="1"/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lang="zh-CN" altLang="en-US" dirty="0"/>
              <a:t>获取</a:t>
            </a:r>
            <a:r>
              <a:rPr lang="en-US" altLang="zh-CN" dirty="0"/>
              <a:t>http://36kr.com/</a:t>
            </a:r>
            <a:r>
              <a:rPr lang="zh-CN" altLang="en-US" dirty="0"/>
              <a:t>网站首页的所有</a:t>
            </a:r>
            <a:r>
              <a:rPr lang="zh-CN" altLang="en-US" dirty="0" smtClean="0"/>
              <a:t>新闻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6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XPATH</a:t>
            </a:r>
            <a:r>
              <a:rPr kumimoji="1" lang="zh-CN" altLang="en-US" smtClean="0"/>
              <a:t>和</a:t>
            </a:r>
            <a:r>
              <a:rPr kumimoji="1" lang="en-US" altLang="zh-CN" dirty="0" smtClean="0"/>
              <a:t>LXML</a:t>
            </a:r>
            <a:r>
              <a:rPr kumimoji="1" lang="zh-CN" altLang="en-US" smtClean="0"/>
              <a:t>类库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4290" y="1676931"/>
            <a:ext cx="784218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/>
              <a:t>为什么要学习</a:t>
            </a:r>
            <a:r>
              <a:rPr kumimoji="1" lang="en-US" altLang="zh-CN" sz="2400" dirty="0" smtClean="0"/>
              <a:t>XPATH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LXML</a:t>
            </a:r>
            <a:r>
              <a:rPr kumimoji="1" lang="zh-CN" altLang="en-US" sz="2400" dirty="0"/>
              <a:t>类库</a:t>
            </a:r>
            <a:r>
              <a:rPr kumimoji="1" lang="zh-CN" altLang="en-US" sz="2400" b="1" dirty="0" smtClean="0"/>
              <a:t>：</a:t>
            </a:r>
            <a:endParaRPr kumimoji="1" lang="en-US" altLang="zh-CN" sz="2400" b="1" dirty="0" smtClean="0"/>
          </a:p>
          <a:p>
            <a:r>
              <a:rPr kumimoji="1" lang="en-US" altLang="zh-CN" sz="2400" b="1" dirty="0"/>
              <a:t>	</a:t>
            </a:r>
            <a:r>
              <a:rPr lang="en-US" altLang="zh-CN" sz="2000" dirty="0" smtClean="0"/>
              <a:t>lxml</a:t>
            </a:r>
            <a:r>
              <a:rPr lang="zh-CN" altLang="en-US" sz="2000" dirty="0" smtClean="0"/>
              <a:t>是</a:t>
            </a:r>
            <a:r>
              <a:rPr lang="zh-CN" altLang="en-US" sz="2000" dirty="0"/>
              <a:t>一款高性能的 </a:t>
            </a:r>
            <a:r>
              <a:rPr lang="en-US" altLang="zh-CN" sz="2000" dirty="0"/>
              <a:t>Python HTML/XML </a:t>
            </a:r>
            <a:r>
              <a:rPr lang="zh-CN" altLang="en-US" sz="2000" dirty="0"/>
              <a:t>解析器，我们可以</a:t>
            </a:r>
            <a:r>
              <a:rPr lang="zh-CN" altLang="en-US" sz="2000" dirty="0" smtClean="0"/>
              <a:t>利用</a:t>
            </a:r>
            <a:r>
              <a:rPr lang="en-US" altLang="zh-CN" sz="2000" dirty="0" smtClean="0"/>
              <a:t>XPath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来快速的</a:t>
            </a:r>
            <a:r>
              <a:rPr lang="zh-CN" altLang="en-US" sz="2000" dirty="0">
                <a:solidFill>
                  <a:srgbClr val="FF0000"/>
                </a:solidFill>
              </a:rPr>
              <a:t>定位特定元素</a:t>
            </a:r>
            <a:r>
              <a:rPr lang="zh-CN" altLang="en-US" sz="2000" dirty="0" smtClean="0"/>
              <a:t>以及获取节点</a:t>
            </a:r>
            <a:r>
              <a:rPr lang="zh-CN" altLang="en-US" sz="2000" dirty="0"/>
              <a:t>信息</a:t>
            </a:r>
            <a:endParaRPr kumimoji="1"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848970" y="3181738"/>
            <a:ext cx="84006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什么是</a:t>
            </a:r>
            <a:r>
              <a:rPr kumimoji="1" lang="en-US" altLang="zh-CN" sz="2400" dirty="0" smtClean="0"/>
              <a:t>XPATH</a:t>
            </a:r>
            <a:r>
              <a:rPr kumimoji="1" lang="zh-CN" altLang="en-US" sz="2400" dirty="0" smtClean="0"/>
              <a:t>：</a:t>
            </a:r>
            <a:endParaRPr kumimoji="1" lang="en-US" altLang="zh-CN" sz="2400" dirty="0" smtClean="0"/>
          </a:p>
          <a:p>
            <a:r>
              <a:rPr lang="en-US" altLang="zh-CN" dirty="0" smtClean="0"/>
              <a:t>	XPath </a:t>
            </a:r>
            <a:r>
              <a:rPr lang="en-US" altLang="zh-CN" dirty="0"/>
              <a:t>(XML Path Language) </a:t>
            </a:r>
            <a:r>
              <a:rPr lang="zh-CN" altLang="en-US" dirty="0"/>
              <a:t>是一门</a:t>
            </a:r>
            <a:r>
              <a:rPr lang="zh-CN" altLang="en-US" dirty="0">
                <a:solidFill>
                  <a:srgbClr val="FF0000"/>
                </a:solidFill>
              </a:rPr>
              <a:t>在 </a:t>
            </a:r>
            <a:r>
              <a:rPr lang="en-US" altLang="zh-CN" dirty="0" smtClean="0">
                <a:solidFill>
                  <a:srgbClr val="FF0000"/>
                </a:solidFill>
              </a:rPr>
              <a:t>HTML\XML </a:t>
            </a:r>
            <a:r>
              <a:rPr lang="zh-CN" altLang="en-US" dirty="0">
                <a:solidFill>
                  <a:srgbClr val="FF0000"/>
                </a:solidFill>
              </a:rPr>
              <a:t>文档中查找信息的语言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r>
              <a:rPr lang="zh-CN" altLang="en-US" dirty="0" smtClean="0"/>
              <a:t>可</a:t>
            </a:r>
            <a:r>
              <a:rPr lang="zh-CN" altLang="en-US" dirty="0"/>
              <a:t>用来在 </a:t>
            </a:r>
            <a:r>
              <a:rPr lang="en-US" altLang="zh-CN" dirty="0" smtClean="0"/>
              <a:t>HTML\XML </a:t>
            </a:r>
            <a:r>
              <a:rPr lang="zh-CN" altLang="en-US" dirty="0"/>
              <a:t>文档中对元素和属性进行</a:t>
            </a:r>
            <a:r>
              <a:rPr lang="zh-CN" altLang="en-US" dirty="0">
                <a:solidFill>
                  <a:srgbClr val="FF0000"/>
                </a:solidFill>
              </a:rPr>
              <a:t>遍历</a:t>
            </a:r>
            <a:r>
              <a:rPr lang="zh-CN" altLang="en-US" dirty="0"/>
              <a:t>。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W3School</a:t>
            </a:r>
            <a:r>
              <a:rPr lang="zh-CN" altLang="en-US" dirty="0"/>
              <a:t>官方文档：</a:t>
            </a:r>
            <a:r>
              <a:rPr lang="en-US" altLang="zh-CN" dirty="0">
                <a:hlinkClick r:id="rId2"/>
              </a:rPr>
              <a:t>http://</a:t>
            </a:r>
            <a:r>
              <a:rPr lang="en-US" altLang="zh-CN" dirty="0" smtClean="0">
                <a:hlinkClick r:id="rId2"/>
              </a:rPr>
              <a:t>www.w3school.com.cn/xpath/index.asp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2139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认识</a:t>
            </a:r>
            <a:r>
              <a:rPr kumimoji="1" lang="en-US" altLang="zh-CN" dirty="0" smtClean="0"/>
              <a:t>XML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12" y="1770927"/>
            <a:ext cx="8691688" cy="2912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48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XML</a:t>
            </a:r>
            <a:r>
              <a:rPr kumimoji="1" lang="zh-CN" altLang="en-US" smtClean="0"/>
              <a:t>的节点关系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891251" y="1747777"/>
            <a:ext cx="7940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节点的概念：每个</a:t>
            </a:r>
            <a:r>
              <a:rPr kumimoji="1" lang="en-US" altLang="zh-CN" dirty="0" smtClean="0"/>
              <a:t>XML</a:t>
            </a:r>
            <a:r>
              <a:rPr kumimoji="1" lang="zh-CN" altLang="en-US" dirty="0" smtClean="0"/>
              <a:t>的标签我们都称之为节点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897" y="2419108"/>
            <a:ext cx="5413713" cy="3315665"/>
          </a:xfrm>
          <a:prstGeom prst="rect">
            <a:avLst/>
          </a:prstGeom>
        </p:spPr>
      </p:pic>
      <p:cxnSp>
        <p:nvCxnSpPr>
          <p:cNvPr id="13" name="直线箭头连接符 12"/>
          <p:cNvCxnSpPr/>
          <p:nvPr/>
        </p:nvCxnSpPr>
        <p:spPr>
          <a:xfrm flipH="1" flipV="1">
            <a:off x="1458410" y="2696901"/>
            <a:ext cx="1180618" cy="11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H="1">
            <a:off x="1605275" y="3195852"/>
            <a:ext cx="1438867" cy="6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98653" y="2553989"/>
            <a:ext cx="6597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mtClean="0"/>
              <a:t>节点</a:t>
            </a:r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91251" y="3017561"/>
            <a:ext cx="659757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mtClean="0"/>
              <a:t>节点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667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XML</a:t>
            </a:r>
            <a:r>
              <a:rPr kumimoji="1" lang="zh-CN" altLang="en-US" smtClean="0"/>
              <a:t>的节点关系</a:t>
            </a:r>
            <a:endParaRPr kumimoji="1" lang="zh-CN" altLang="en-US"/>
          </a:p>
        </p:txBody>
      </p:sp>
      <p:grpSp>
        <p:nvGrpSpPr>
          <p:cNvPr id="37" name="组 36"/>
          <p:cNvGrpSpPr/>
          <p:nvPr/>
        </p:nvGrpSpPr>
        <p:grpSpPr>
          <a:xfrm>
            <a:off x="638818" y="1802825"/>
            <a:ext cx="7987657" cy="3592382"/>
            <a:chOff x="497710" y="2154792"/>
            <a:chExt cx="7987657" cy="35923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71654" y="2431509"/>
              <a:ext cx="5413713" cy="3315665"/>
            </a:xfrm>
            <a:prstGeom prst="rect">
              <a:avLst/>
            </a:prstGeom>
          </p:spPr>
        </p:pic>
        <p:cxnSp>
          <p:nvCxnSpPr>
            <p:cNvPr id="6" name="直线箭头连接符 5"/>
            <p:cNvCxnSpPr/>
            <p:nvPr/>
          </p:nvCxnSpPr>
          <p:spPr>
            <a:xfrm flipH="1" flipV="1">
              <a:off x="2152890" y="2444876"/>
              <a:ext cx="1099596" cy="2636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497710" y="2154792"/>
              <a:ext cx="1655179" cy="57708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book </a:t>
              </a:r>
              <a:r>
                <a:rPr lang="zh-CN" altLang="en-US" sz="1050"/>
                <a:t>元素是 </a:t>
              </a:r>
              <a:r>
                <a:rPr lang="en-US" altLang="zh-CN" sz="1050" dirty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/>
                <a:t>元素的</a:t>
              </a:r>
              <a:r>
                <a:rPr lang="zh-CN" altLang="en-US" sz="1050" smtClean="0"/>
                <a:t>父节点</a:t>
              </a:r>
              <a:endParaRPr kumimoji="1" lang="zh-CN" altLang="en-US" sz="1050"/>
            </a:p>
          </p:txBody>
        </p:sp>
        <p:cxnSp>
          <p:nvCxnSpPr>
            <p:cNvPr id="17" name="直线箭头连接符 16"/>
            <p:cNvCxnSpPr/>
            <p:nvPr/>
          </p:nvCxnSpPr>
          <p:spPr>
            <a:xfrm flipH="1" flipV="1">
              <a:off x="2152892" y="3194613"/>
              <a:ext cx="1460339" cy="361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497713" y="2949181"/>
              <a:ext cx="1655179" cy="57708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/>
                <a:t>元素都是 </a:t>
              </a:r>
              <a:r>
                <a:rPr lang="en-US" altLang="zh-CN" sz="1050" dirty="0"/>
                <a:t>book </a:t>
              </a:r>
              <a:r>
                <a:rPr lang="zh-CN" altLang="en-US" sz="1050"/>
                <a:t>元素的</a:t>
              </a:r>
              <a:r>
                <a:rPr lang="zh-CN" altLang="en-US" sz="1050" smtClean="0"/>
                <a:t>子节点</a:t>
              </a:r>
              <a:endParaRPr kumimoji="1" lang="zh-CN" altLang="en-US" sz="1050"/>
            </a:p>
          </p:txBody>
        </p:sp>
        <p:cxnSp>
          <p:nvCxnSpPr>
            <p:cNvPr id="19" name="直线箭头连接符 18"/>
            <p:cNvCxnSpPr/>
            <p:nvPr/>
          </p:nvCxnSpPr>
          <p:spPr>
            <a:xfrm flipH="1">
              <a:off x="2152892" y="3744357"/>
              <a:ext cx="1460340" cy="2042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97712" y="3705369"/>
              <a:ext cx="1655179" cy="41549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 smtClean="0"/>
                <a:t>节点都</a:t>
              </a:r>
              <a:r>
                <a:rPr lang="zh-CN" altLang="en-US" sz="1050"/>
                <a:t>是</a:t>
              </a:r>
              <a:r>
                <a:rPr lang="zh-CN" altLang="en-US" sz="1050" smtClean="0"/>
                <a:t>同胞节点</a:t>
              </a:r>
              <a:endParaRPr kumimoji="1" lang="zh-CN" altLang="en-US" sz="1050"/>
            </a:p>
          </p:txBody>
        </p:sp>
        <p:cxnSp>
          <p:nvCxnSpPr>
            <p:cNvPr id="21" name="直线箭头连接符 20"/>
            <p:cNvCxnSpPr/>
            <p:nvPr/>
          </p:nvCxnSpPr>
          <p:spPr>
            <a:xfrm flipH="1">
              <a:off x="2152891" y="4257908"/>
              <a:ext cx="1499426" cy="2857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文本框 22"/>
            <p:cNvSpPr txBox="1"/>
            <p:nvPr/>
          </p:nvSpPr>
          <p:spPr>
            <a:xfrm>
              <a:off x="497712" y="4387631"/>
              <a:ext cx="1655179" cy="41549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 smtClean="0"/>
                <a:t>Year</a:t>
              </a:r>
              <a:r>
                <a:rPr lang="zh-CN" altLang="en-US" sz="1050" smtClean="0"/>
                <a:t>节点的</a:t>
              </a:r>
              <a:r>
                <a:rPr lang="zh-CN" altLang="en-US" sz="1050"/>
                <a:t>先辈是 </a:t>
              </a:r>
              <a:r>
                <a:rPr lang="en-US" altLang="zh-CN" sz="1050" dirty="0"/>
                <a:t>book </a:t>
              </a:r>
              <a:r>
                <a:rPr lang="zh-CN" altLang="en-US" sz="1050" smtClean="0"/>
                <a:t>节点</a:t>
              </a:r>
              <a:endParaRPr kumimoji="1" lang="zh-CN" altLang="en-US" sz="1050"/>
            </a:p>
          </p:txBody>
        </p:sp>
        <p:cxnSp>
          <p:nvCxnSpPr>
            <p:cNvPr id="25" name="直线箭头连接符 24"/>
            <p:cNvCxnSpPr/>
            <p:nvPr/>
          </p:nvCxnSpPr>
          <p:spPr>
            <a:xfrm flipH="1">
              <a:off x="2152891" y="4825258"/>
              <a:ext cx="1479883" cy="43615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文本框 26"/>
            <p:cNvSpPr txBox="1"/>
            <p:nvPr/>
          </p:nvSpPr>
          <p:spPr>
            <a:xfrm>
              <a:off x="497711" y="5155258"/>
              <a:ext cx="1655179" cy="577081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altLang="zh-CN" sz="1050" dirty="0" smtClean="0"/>
                <a:t>book </a:t>
              </a:r>
              <a:r>
                <a:rPr lang="zh-CN" altLang="en-US" sz="1050"/>
                <a:t>的后代是 </a:t>
              </a:r>
              <a:r>
                <a:rPr lang="en-US" altLang="zh-CN" sz="1050" dirty="0" smtClean="0"/>
                <a:t>title</a:t>
              </a:r>
              <a:r>
                <a:rPr lang="zh-CN" altLang="en-US" sz="1050"/>
                <a:t>、</a:t>
              </a:r>
              <a:r>
                <a:rPr lang="en-US" altLang="zh-CN" sz="1050" dirty="0"/>
                <a:t>author</a:t>
              </a:r>
              <a:r>
                <a:rPr lang="zh-CN" altLang="en-US" sz="1050"/>
                <a:t>、</a:t>
              </a:r>
              <a:r>
                <a:rPr lang="en-US" altLang="zh-CN" sz="1050" dirty="0"/>
                <a:t>year </a:t>
              </a:r>
              <a:r>
                <a:rPr lang="zh-CN" altLang="en-US" sz="1050"/>
                <a:t>以及 </a:t>
              </a:r>
              <a:r>
                <a:rPr lang="en-US" altLang="zh-CN" sz="1050" dirty="0"/>
                <a:t>price </a:t>
              </a:r>
              <a:r>
                <a:rPr lang="zh-CN" altLang="en-US" sz="1050"/>
                <a:t>元素</a:t>
              </a:r>
              <a:endParaRPr kumimoji="1" lang="zh-CN" altLang="en-US" sz="1050"/>
            </a:p>
          </p:txBody>
        </p:sp>
        <p:sp>
          <p:nvSpPr>
            <p:cNvPr id="30" name="文本框 29"/>
            <p:cNvSpPr txBox="1"/>
            <p:nvPr/>
          </p:nvSpPr>
          <p:spPr>
            <a:xfrm rot="757521">
              <a:off x="2419108" y="2302756"/>
              <a:ext cx="10069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/>
                <a:t>Parent</a:t>
              </a:r>
              <a:endParaRPr kumimoji="1"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384384" y="2894590"/>
              <a:ext cx="119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Children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 rot="21011640">
              <a:off x="2305543" y="3509696"/>
              <a:ext cx="119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Sibling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 rot="21011640">
              <a:off x="2389170" y="4011447"/>
              <a:ext cx="11941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Ancestor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 rot="20578074">
              <a:off x="2136285" y="4661895"/>
              <a:ext cx="16049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Descendant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55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XPATH</a:t>
            </a:r>
            <a:r>
              <a:rPr lang="zh-CN" altLang="en-US" smtClean="0"/>
              <a:t>节点选择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98414" y="2106592"/>
            <a:ext cx="652812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常用节点选择工具：</a:t>
            </a:r>
            <a:endParaRPr lang="en-US" altLang="zh-CN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Chrome</a:t>
            </a:r>
            <a:r>
              <a:rPr lang="zh-CN" altLang="en-US" dirty="0">
                <a:solidFill>
                  <a:srgbClr val="FF0000"/>
                </a:solidFill>
              </a:rPr>
              <a:t>插件 </a:t>
            </a:r>
            <a:r>
              <a:rPr lang="en-US" altLang="zh-CN" dirty="0">
                <a:solidFill>
                  <a:srgbClr val="FF0000"/>
                </a:solidFill>
              </a:rPr>
              <a:t>XPath </a:t>
            </a:r>
            <a:r>
              <a:rPr lang="en-US" altLang="zh-CN" dirty="0" smtClean="0">
                <a:solidFill>
                  <a:srgbClr val="FF0000"/>
                </a:solidFill>
              </a:rPr>
              <a:t>Helper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开源</a:t>
            </a:r>
            <a:r>
              <a:rPr lang="zh-CN" altLang="en-US" dirty="0"/>
              <a:t>的</a:t>
            </a:r>
            <a:r>
              <a:rPr lang="en-US" altLang="zh-CN" dirty="0"/>
              <a:t>XPath</a:t>
            </a:r>
            <a:r>
              <a:rPr lang="zh-CN" altLang="en-US" dirty="0"/>
              <a:t>表达式编辑工具</a:t>
            </a:r>
            <a:r>
              <a:rPr lang="en-US" altLang="zh-CN" dirty="0"/>
              <a:t>:XMLQuire(XML</a:t>
            </a:r>
            <a:r>
              <a:rPr lang="zh-CN" altLang="en-US" dirty="0"/>
              <a:t>格式文件可用</a:t>
            </a:r>
            <a:r>
              <a:rPr lang="en-US" altLang="zh-CN" dirty="0"/>
              <a:t>)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Firefox</a:t>
            </a:r>
            <a:r>
              <a:rPr lang="zh-CN" altLang="en-US" dirty="0"/>
              <a:t>插件 </a:t>
            </a:r>
            <a:r>
              <a:rPr lang="en-US" altLang="zh-CN" dirty="0"/>
              <a:t>XPath </a:t>
            </a:r>
            <a:r>
              <a:rPr lang="en-US" altLang="zh-CN" dirty="0" smtClean="0"/>
              <a:t>Checker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111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>
            <a:normAutofit/>
          </a:bodyPr>
          <a:lstStyle/>
          <a:p>
            <a:r>
              <a:rPr kumimoji="1" lang="zh-CN" altLang="en-US" sz="4000" smtClean="0">
                <a:latin typeface="Hiragino Sans GB W3" charset="-122"/>
                <a:ea typeface="Hiragino Sans GB W3" charset="-122"/>
                <a:cs typeface="Hiragino Sans GB W3" charset="-122"/>
              </a:rPr>
              <a:t>第二部分课程概要</a:t>
            </a:r>
            <a:endParaRPr kumimoji="1" lang="zh-CN" altLang="en-US" sz="400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88874" y="2204864"/>
            <a:ext cx="3166251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基础知识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CN" sz="2400" b="1" dirty="0" err="1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Json</a:t>
            </a:r>
            <a:r>
              <a:rPr lang="zh-CN" altLang="en-US" sz="2400" b="1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知识点</a:t>
            </a:r>
            <a:r>
              <a:rPr lang="zh-CN" altLang="en-US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复习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sz="24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正则表达式的复习</a:t>
            </a:r>
            <a:endParaRPr kumimoji="1" lang="en-US" altLang="zh-CN" sz="2400" b="1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xpath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lxml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CN" sz="2400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04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节点选择语法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51173" y="1574156"/>
            <a:ext cx="7675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XPath </a:t>
            </a:r>
            <a:r>
              <a:rPr lang="zh-CN" altLang="en-US"/>
              <a:t>使用路径表达式来选取 </a:t>
            </a:r>
            <a:r>
              <a:rPr lang="en-US" altLang="zh-CN" dirty="0"/>
              <a:t>XML </a:t>
            </a:r>
            <a:r>
              <a:rPr lang="zh-CN" altLang="en-US"/>
              <a:t>文档中的节点或者节点集。这些</a:t>
            </a:r>
            <a:r>
              <a:rPr lang="zh-CN" altLang="en-US">
                <a:solidFill>
                  <a:srgbClr val="FF0000"/>
                </a:solidFill>
              </a:rPr>
              <a:t>路径表达式</a:t>
            </a:r>
            <a:r>
              <a:rPr lang="zh-CN" altLang="en-US"/>
              <a:t>和我们在常规的</a:t>
            </a:r>
            <a:r>
              <a:rPr lang="zh-CN" altLang="en-US">
                <a:solidFill>
                  <a:srgbClr val="FF0000"/>
                </a:solidFill>
              </a:rPr>
              <a:t>电脑文件系统</a:t>
            </a:r>
            <a:r>
              <a:rPr lang="zh-CN" altLang="en-US"/>
              <a:t>中看到的表达式非常相似。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73" y="2483746"/>
            <a:ext cx="7044226" cy="25789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70150" y="5231758"/>
            <a:ext cx="81118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solidFill>
                  <a:srgbClr val="FF0000"/>
                </a:solidFill>
              </a:rPr>
              <a:t>使用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chrome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插件选择标签时候，选中时，选中的标签会添加属性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c</a:t>
            </a:r>
            <a:r>
              <a:rPr lang="en-US" altLang="zh-CN" sz="1600" dirty="0" smtClean="0">
                <a:solidFill>
                  <a:srgbClr val="FF0000"/>
                </a:solidFill>
              </a:rPr>
              <a:t>lass</a:t>
            </a:r>
            <a:r>
              <a:rPr lang="en-US" altLang="zh-CN" sz="1600" dirty="0">
                <a:solidFill>
                  <a:srgbClr val="FF0000"/>
                </a:solidFill>
              </a:rPr>
              <a:t>="xh-highlight"</a:t>
            </a:r>
            <a:endParaRPr kumimoji="1"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8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节点选择语法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996" y="1835287"/>
            <a:ext cx="7662441" cy="412364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976253" y="1353767"/>
            <a:ext cx="7430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查找某个特定的节点或者包含某个指定的值的节点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1873" y="901538"/>
            <a:ext cx="5212835" cy="51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节点选择语法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4890" y="1362998"/>
            <a:ext cx="282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选择未知节点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90" y="1828800"/>
            <a:ext cx="7141580" cy="386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01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节点选择语法</a:t>
            </a:r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44890" y="1362998"/>
            <a:ext cx="2824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选取若干路径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76" y="2152891"/>
            <a:ext cx="7639650" cy="214029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4890" y="4856379"/>
            <a:ext cx="763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xpath</a:t>
            </a:r>
            <a:r>
              <a:rPr kumimoji="1" lang="zh-CN" altLang="en-US" dirty="0" smtClean="0"/>
              <a:t>的更多语法</a:t>
            </a:r>
            <a:r>
              <a:rPr kumimoji="1" lang="en-US" altLang="zh-CN" dirty="0" smtClean="0"/>
              <a:t>:</a:t>
            </a:r>
          </a:p>
          <a:p>
            <a:r>
              <a:rPr kumimoji="1" lang="en-US" altLang="zh-CN" dirty="0" smtClean="0"/>
              <a:t>	https</a:t>
            </a:r>
            <a:r>
              <a:rPr kumimoji="1" lang="en-US" altLang="zh-CN" dirty="0"/>
              <a:t>://</a:t>
            </a:r>
            <a:r>
              <a:rPr kumimoji="1" lang="en-US" altLang="zh-CN" dirty="0" err="1"/>
              <a:t>msdn.microsoft.com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zh-cn</a:t>
            </a:r>
            <a:r>
              <a:rPr kumimoji="1" lang="en-US" altLang="zh-CN" dirty="0"/>
              <a:t>/library/ms256039(v=vs.80).</a:t>
            </a:r>
            <a:r>
              <a:rPr kumimoji="1" lang="en-US" altLang="zh-CN" dirty="0" err="1"/>
              <a:t>aspx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782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en-US" altLang="zh-CN" b="1" dirty="0"/>
              <a:t>lxml</a:t>
            </a:r>
            <a:r>
              <a:rPr lang="zh-CN" altLang="en-US" b="1" dirty="0" smtClean="0"/>
              <a:t>库</a:t>
            </a:r>
            <a:endParaRPr lang="zh-CN" altLang="en-US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770864" y="1629216"/>
            <a:ext cx="66786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dirty="0" smtClean="0"/>
              <a:t>使用入门：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导入</a:t>
            </a:r>
            <a:r>
              <a:rPr lang="en-US" altLang="zh-CN" dirty="0" smtClean="0"/>
              <a:t>lxml </a:t>
            </a:r>
            <a:r>
              <a:rPr lang="zh-CN" altLang="en-US" dirty="0"/>
              <a:t>的 </a:t>
            </a:r>
            <a:r>
              <a:rPr lang="en-US" altLang="zh-CN" dirty="0"/>
              <a:t>etree </a:t>
            </a:r>
            <a:r>
              <a:rPr lang="zh-CN" altLang="en-US" dirty="0"/>
              <a:t>库</a:t>
            </a:r>
            <a:r>
              <a:rPr lang="en-US" altLang="zh-CN" dirty="0"/>
              <a:t> </a:t>
            </a:r>
          </a:p>
          <a:p>
            <a:pPr lvl="1"/>
            <a:r>
              <a:rPr lang="en-US" altLang="zh-CN" dirty="0" smtClean="0"/>
              <a:t>	from </a:t>
            </a:r>
            <a:r>
              <a:rPr lang="en-US" altLang="zh-CN" dirty="0"/>
              <a:t>lxml import </a:t>
            </a:r>
            <a:r>
              <a:rPr lang="en-US" altLang="zh-CN" dirty="0" smtClean="0"/>
              <a:t>etree</a:t>
            </a:r>
          </a:p>
          <a:p>
            <a:pPr marL="742950" lvl="1" indent="-285750">
              <a:buFont typeface="Arial" charset="0"/>
              <a:buChar char="•"/>
            </a:pPr>
            <a:r>
              <a:rPr lang="zh-CN" altLang="en-US" dirty="0" smtClean="0"/>
              <a:t>利用</a:t>
            </a:r>
            <a:r>
              <a:rPr lang="en-US" altLang="zh-CN" dirty="0" err="1"/>
              <a:t>etree.HTML</a:t>
            </a:r>
            <a:r>
              <a:rPr lang="zh-CN" altLang="en-US" dirty="0" smtClean="0"/>
              <a:t>，将字符串转化为</a:t>
            </a:r>
            <a:r>
              <a:rPr lang="en-US" altLang="zh-CN" dirty="0" smtClean="0"/>
              <a:t>Element</a:t>
            </a:r>
            <a:r>
              <a:rPr lang="zh-CN" altLang="en-US" dirty="0" smtClean="0"/>
              <a:t>对象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altLang="zh-CN" dirty="0" smtClean="0"/>
              <a:t>Element</a:t>
            </a:r>
            <a:r>
              <a:rPr lang="zh-CN" altLang="en-US" dirty="0" smtClean="0"/>
              <a:t>对象具有</a:t>
            </a:r>
            <a:r>
              <a:rPr lang="en-US" altLang="zh-CN" dirty="0" err="1" smtClean="0"/>
              <a:t>xpath</a:t>
            </a:r>
            <a:r>
              <a:rPr lang="zh-CN" altLang="en-US" dirty="0" smtClean="0"/>
              <a:t>的方法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	html </a:t>
            </a:r>
            <a:r>
              <a:rPr lang="en-US" altLang="zh-CN" dirty="0"/>
              <a:t>= etree.HTML(text) </a:t>
            </a:r>
            <a:endParaRPr lang="en-US" altLang="zh-CN" dirty="0" smtClean="0"/>
          </a:p>
          <a:p>
            <a:pPr marL="742950" lvl="1" indent="-285750">
              <a:buFont typeface="Arial" charset="0"/>
              <a:buChar char="•"/>
            </a:pPr>
            <a:endParaRPr lang="en-US" alt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1770864" y="3877519"/>
            <a:ext cx="5301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charset="0"/>
              <a:buChar char="•"/>
            </a:pPr>
            <a:r>
              <a:rPr lang="en-US" altLang="zh-CN" dirty="0"/>
              <a:t>lxml </a:t>
            </a:r>
            <a:r>
              <a:rPr lang="zh-CN" altLang="en-US" dirty="0"/>
              <a:t>可以自动修正 </a:t>
            </a:r>
            <a:r>
              <a:rPr lang="en-US" altLang="zh-CN" dirty="0"/>
              <a:t>html </a:t>
            </a:r>
            <a:r>
              <a:rPr lang="zh-CN" altLang="en-US" dirty="0" smtClean="0"/>
              <a:t>代码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578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b="1" smtClean="0"/>
              <a:t>动手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1352398" y="1606067"/>
            <a:ext cx="7293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</a:t>
            </a:r>
            <a:r>
              <a:rPr lang="en-US" altLang="zh-CN" dirty="0"/>
              <a:t>XPath</a:t>
            </a:r>
            <a:r>
              <a:rPr lang="zh-CN" altLang="en-US" dirty="0"/>
              <a:t>来做一个简单的爬虫</a:t>
            </a:r>
            <a:r>
              <a:rPr lang="zh-CN" altLang="en-US" dirty="0" smtClean="0"/>
              <a:t>，爬取</a:t>
            </a:r>
            <a:r>
              <a:rPr lang="zh-CN" altLang="en-US" dirty="0"/>
              <a:t>某个贴吧里的所有帖子</a:t>
            </a:r>
            <a:r>
              <a:rPr lang="zh-CN" altLang="en-US" dirty="0" smtClean="0"/>
              <a:t>，获取每个帖子的标题，连接和帖子中图片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871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smtClean="0"/>
              <a:t>动手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954389" y="1587064"/>
            <a:ext cx="7801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、爬取</a:t>
            </a:r>
            <a:r>
              <a:rPr lang="zh-CN" altLang="en-US" dirty="0"/>
              <a:t>糗事百科段子</a:t>
            </a:r>
            <a:r>
              <a:rPr lang="zh-CN" altLang="en-US" dirty="0" smtClean="0"/>
              <a:t>，页面</a:t>
            </a:r>
            <a:r>
              <a:rPr lang="zh-CN" altLang="en-US" dirty="0"/>
              <a:t>的</a:t>
            </a:r>
            <a:r>
              <a:rPr lang="en-US" altLang="zh-CN" dirty="0" smtClean="0"/>
              <a:t>URL</a:t>
            </a:r>
            <a:r>
              <a:rPr lang="zh-CN" altLang="en-US" dirty="0" smtClean="0"/>
              <a:t>是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/>
              <a:t> </a:t>
            </a:r>
            <a:r>
              <a:rPr lang="en-US" altLang="zh-CN" dirty="0"/>
              <a:t>http://www.qiushibaike.com/8hr/page/1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54388" y="2553931"/>
            <a:ext cx="7801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、动手把上述的爬虫改为多线程爬虫</a:t>
            </a:r>
            <a:endParaRPr lang="en-US" altLang="zh-CN" dirty="0" smtClean="0"/>
          </a:p>
        </p:txBody>
      </p:sp>
      <p:grpSp>
        <p:nvGrpSpPr>
          <p:cNvPr id="9" name="组 8"/>
          <p:cNvGrpSpPr/>
          <p:nvPr/>
        </p:nvGrpSpPr>
        <p:grpSpPr>
          <a:xfrm>
            <a:off x="1148315" y="3243798"/>
            <a:ext cx="7145832" cy="2200071"/>
            <a:chOff x="1148315" y="3243798"/>
            <a:chExt cx="7145832" cy="220007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48315" y="3243798"/>
              <a:ext cx="7145832" cy="2200071"/>
            </a:xfrm>
            <a:prstGeom prst="rect">
              <a:avLst/>
            </a:prstGeom>
          </p:spPr>
        </p:pic>
        <p:cxnSp>
          <p:nvCxnSpPr>
            <p:cNvPr id="8" name="直线连接符 7"/>
            <p:cNvCxnSpPr/>
            <p:nvPr/>
          </p:nvCxnSpPr>
          <p:spPr>
            <a:xfrm>
              <a:off x="1222744" y="4082903"/>
              <a:ext cx="6900530" cy="21264"/>
            </a:xfrm>
            <a:prstGeom prst="line">
              <a:avLst/>
            </a:prstGeom>
            <a:ln w="2222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94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06149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数据提取</a:t>
            </a:r>
            <a:endParaRPr kumimoji="1" lang="zh-CN" altLang="en-US" sz="3600"/>
          </a:p>
        </p:txBody>
      </p:sp>
      <p:sp>
        <p:nvSpPr>
          <p:cNvPr id="10" name="文本框 9"/>
          <p:cNvSpPr txBox="1"/>
          <p:nvPr/>
        </p:nvSpPr>
        <p:spPr>
          <a:xfrm>
            <a:off x="983064" y="1533810"/>
            <a:ext cx="7385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mtClean="0"/>
              <a:t>什么是数据提取？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kumimoji="1" lang="zh-CN" altLang="en-US" smtClean="0"/>
              <a:t>简单的来说，数据提取就是</a:t>
            </a:r>
            <a:r>
              <a:rPr kumimoji="1" lang="zh-CN" altLang="en-US" smtClean="0">
                <a:solidFill>
                  <a:srgbClr val="FF0000"/>
                </a:solidFill>
              </a:rPr>
              <a:t>从响应中获取我们想要的数据</a:t>
            </a:r>
            <a:r>
              <a:rPr kumimoji="1" lang="zh-CN" altLang="en-US" smtClean="0"/>
              <a:t>的过程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endParaRPr kumimoji="1" lang="zh-CN" altLang="en-US"/>
          </a:p>
        </p:txBody>
      </p:sp>
      <p:grpSp>
        <p:nvGrpSpPr>
          <p:cNvPr id="4" name="组 3"/>
          <p:cNvGrpSpPr/>
          <p:nvPr/>
        </p:nvGrpSpPr>
        <p:grpSpPr>
          <a:xfrm>
            <a:off x="457200" y="2874861"/>
            <a:ext cx="8614688" cy="2691197"/>
            <a:chOff x="251520" y="1988840"/>
            <a:chExt cx="8568952" cy="2691197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/>
            <a:srcRect l="19970" t="15677" r="37999" b="29129"/>
            <a:stretch/>
          </p:blipFill>
          <p:spPr>
            <a:xfrm>
              <a:off x="5580112" y="1988840"/>
              <a:ext cx="3240360" cy="263290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2013548"/>
              <a:ext cx="3759750" cy="2666489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 bwMode="auto">
            <a:xfrm>
              <a:off x="3831758" y="3140626"/>
              <a:ext cx="1748354" cy="329336"/>
            </a:xfrm>
            <a:prstGeom prst="rightArrow">
              <a:avLst/>
            </a:prstGeom>
            <a:solidFill>
              <a:schemeClr val="accent2"/>
            </a:solidFill>
            <a:ln>
              <a:noFill/>
            </a:ln>
          </p:spPr>
          <p:txBody>
            <a:bodyPr rtlCol="0" anchor="ctr"/>
            <a:lstStyle/>
            <a:p>
              <a:pPr marL="342900" indent="-342900" algn="ctr">
                <a:spcBef>
                  <a:spcPct val="20000"/>
                </a:spcBef>
                <a:buFontTx/>
                <a:buChar char="•"/>
              </a:pPr>
              <a:endParaRPr kumimoji="1" lang="zh-CN" altLang="en-US" sz="320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0215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数据分类</a:t>
            </a:r>
            <a:endParaRPr kumimoji="1"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1043608" y="1779825"/>
            <a:ext cx="3744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非结构化的</a:t>
            </a:r>
            <a:r>
              <a:rPr lang="zh-CN" altLang="en-US" b="1" dirty="0" smtClean="0"/>
              <a:t>数据：</a:t>
            </a:r>
            <a:r>
              <a:rPr lang="en-US" altLang="zh-CN" b="1" dirty="0" smtClean="0"/>
              <a:t>html</a:t>
            </a:r>
            <a:r>
              <a:rPr lang="zh-CN" altLang="en-US" b="1" dirty="0" smtClean="0"/>
              <a:t>等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处理方法：正则表达式、</a:t>
            </a:r>
            <a:r>
              <a:rPr lang="en-US" altLang="zh-CN" b="1" dirty="0" smtClean="0"/>
              <a:t>xpath</a:t>
            </a:r>
          </a:p>
          <a:p>
            <a:endParaRPr lang="en-US" altLang="zh-CN" b="1" dirty="0"/>
          </a:p>
          <a:p>
            <a:endParaRPr lang="en-US" altLang="zh-CN" b="1" dirty="0" smtClean="0"/>
          </a:p>
          <a:p>
            <a:r>
              <a:rPr lang="zh-CN" altLang="en-US" b="1" dirty="0"/>
              <a:t>结构化数据：</a:t>
            </a:r>
            <a:r>
              <a:rPr lang="en-US" altLang="zh-CN" b="1" dirty="0"/>
              <a:t>json</a:t>
            </a:r>
            <a:r>
              <a:rPr lang="zh-CN" altLang="en-US" b="1" dirty="0"/>
              <a:t>，</a:t>
            </a:r>
            <a:r>
              <a:rPr lang="en-US" altLang="zh-CN" b="1" dirty="0"/>
              <a:t>xml</a:t>
            </a:r>
            <a:r>
              <a:rPr lang="zh-CN" altLang="en-US" b="1" dirty="0"/>
              <a:t>等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处理方法：转化为</a:t>
            </a:r>
            <a:r>
              <a:rPr lang="en-US" altLang="zh-CN" b="1" dirty="0"/>
              <a:t>python</a:t>
            </a:r>
            <a:r>
              <a:rPr lang="zh-CN" altLang="en-US" b="1" dirty="0"/>
              <a:t>数据类型</a:t>
            </a:r>
          </a:p>
          <a:p>
            <a:endParaRPr lang="en-US" altLang="zh-CN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777272"/>
            <a:ext cx="4032448" cy="1229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4365148"/>
            <a:ext cx="4464496" cy="187216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904" y="3007032"/>
            <a:ext cx="3455267" cy="342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1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数据提取之</a:t>
            </a:r>
            <a:r>
              <a:rPr lang="en-US" altLang="zh-CN" dirty="0"/>
              <a:t>JSON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754344" y="1964883"/>
            <a:ext cx="787476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由于把</a:t>
            </a:r>
            <a:r>
              <a:rPr lang="en-US" altLang="zh-CN" dirty="0" err="1"/>
              <a:t>json</a:t>
            </a:r>
            <a:r>
              <a:rPr lang="zh-CN" altLang="en-US" dirty="0"/>
              <a:t>数据转化为</a:t>
            </a:r>
            <a:r>
              <a:rPr lang="en-US" altLang="zh-CN" dirty="0"/>
              <a:t>python</a:t>
            </a:r>
            <a:r>
              <a:rPr lang="zh-CN" altLang="en-US" dirty="0"/>
              <a:t>内建数据类型很简单，所以爬虫中，如果我们能够找到返回</a:t>
            </a:r>
            <a:r>
              <a:rPr lang="en-US" altLang="zh-CN" dirty="0" err="1"/>
              <a:t>json</a:t>
            </a:r>
            <a:r>
              <a:rPr lang="zh-CN" altLang="en-US" dirty="0"/>
              <a:t>数据的</a:t>
            </a:r>
            <a:r>
              <a:rPr lang="en-US" altLang="zh-CN" dirty="0"/>
              <a:t>URL</a:t>
            </a:r>
            <a:r>
              <a:rPr lang="zh-CN" altLang="en-US" dirty="0"/>
              <a:t>，就会尽量使用这种</a:t>
            </a:r>
            <a:r>
              <a:rPr lang="en-US" altLang="zh-CN" dirty="0"/>
              <a:t>URL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JSON(JavaScript </a:t>
            </a:r>
            <a:r>
              <a:rPr lang="en-US" altLang="zh-CN" dirty="0"/>
              <a:t>Object Notation) </a:t>
            </a:r>
            <a:r>
              <a:rPr lang="zh-CN" altLang="en-US" dirty="0"/>
              <a:t>是一种轻量级的</a:t>
            </a:r>
            <a:r>
              <a:rPr lang="zh-CN" altLang="en-US" dirty="0">
                <a:solidFill>
                  <a:srgbClr val="FF0000"/>
                </a:solidFill>
              </a:rPr>
              <a:t>数据交换格式</a:t>
            </a:r>
            <a:r>
              <a:rPr lang="zh-CN" altLang="en-US" dirty="0"/>
              <a:t>，它使得人们很容易的进行阅读和编写。同时也方便了机器进行解析和生成。适用于</a:t>
            </a:r>
            <a:r>
              <a:rPr lang="zh-CN" altLang="en-US" dirty="0">
                <a:solidFill>
                  <a:srgbClr val="FF0000"/>
                </a:solidFill>
              </a:rPr>
              <a:t>进行数据交互的场景</a:t>
            </a:r>
            <a:r>
              <a:rPr lang="zh-CN" altLang="en-US" dirty="0"/>
              <a:t>，比如网站前台与后台之间的数据交互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那么问题来了：哪里能找到返回</a:t>
            </a:r>
            <a:r>
              <a:rPr lang="en-US" altLang="zh-CN" dirty="0" err="1" smtClean="0"/>
              <a:t>json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url</a:t>
            </a:r>
            <a:r>
              <a:rPr lang="zh-CN" altLang="en-US" dirty="0" smtClean="0"/>
              <a:t>呢？</a:t>
            </a:r>
            <a:endParaRPr lang="en-US" altLang="zh-CN" dirty="0"/>
          </a:p>
          <a:p>
            <a:r>
              <a:rPr lang="en-US" altLang="zh-CN" dirty="0" smtClean="0"/>
              <a:t>	1</a:t>
            </a:r>
            <a:r>
              <a:rPr lang="zh-CN" altLang="en-US" dirty="0" smtClean="0"/>
              <a:t>、使用</a:t>
            </a:r>
            <a:r>
              <a:rPr lang="en-US" altLang="zh-CN" dirty="0" smtClean="0"/>
              <a:t>chrome</a:t>
            </a:r>
            <a:r>
              <a:rPr lang="zh-CN" altLang="en-US" dirty="0" smtClean="0"/>
              <a:t>切换到手机页面</a:t>
            </a:r>
            <a:endParaRPr lang="en-US" altLang="zh-CN" dirty="0" smtClean="0"/>
          </a:p>
          <a:p>
            <a:r>
              <a:rPr lang="en-US" altLang="zh-CN" dirty="0" smtClean="0"/>
              <a:t>	2</a:t>
            </a:r>
            <a:r>
              <a:rPr lang="zh-CN" altLang="en-US" dirty="0" smtClean="0"/>
              <a:t>、抓包手机</a:t>
            </a:r>
            <a:r>
              <a:rPr lang="en-US" altLang="zh-CN" dirty="0" smtClean="0"/>
              <a:t>app</a:t>
            </a:r>
            <a:r>
              <a:rPr lang="zh-CN" altLang="en-US" dirty="0" smtClean="0"/>
              <a:t>的软件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53597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数据提取之</a:t>
            </a:r>
            <a:r>
              <a:rPr lang="en-US" altLang="zh-CN" dirty="0"/>
              <a:t>JSON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1272" y="1501400"/>
            <a:ext cx="4289770" cy="34318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51272" y="5168088"/>
            <a:ext cx="512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具有</a:t>
            </a:r>
            <a:r>
              <a:rPr kumimoji="1" lang="en-US" altLang="zh-CN" dirty="0" smtClean="0"/>
              <a:t>read()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write()</a:t>
            </a:r>
            <a:r>
              <a:rPr kumimoji="1" lang="zh-CN" altLang="en-US" dirty="0" smtClean="0"/>
              <a:t>方法的对象就是类文件对象</a:t>
            </a:r>
            <a:endParaRPr kumimoji="1" lang="en-US" altLang="zh-CN" dirty="0" smtClean="0"/>
          </a:p>
          <a:p>
            <a:r>
              <a:rPr kumimoji="1" lang="en-US" altLang="zh-CN" dirty="0" smtClean="0"/>
              <a:t>	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open(“</a:t>
            </a:r>
            <a:r>
              <a:rPr kumimoji="1" lang="en-US" altLang="zh-CN" dirty="0" err="1" smtClean="0"/>
              <a:t>a.txt”,”r</a:t>
            </a:r>
            <a:r>
              <a:rPr kumimoji="1" lang="en-US" altLang="zh-CN" dirty="0" smtClean="0"/>
              <a:t>”)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f</a:t>
            </a:r>
            <a:r>
              <a:rPr kumimoji="1" lang="zh-CN" altLang="en-US" dirty="0"/>
              <a:t>就是类文件</a:t>
            </a:r>
            <a:r>
              <a:rPr kumimoji="1" lang="zh-CN" altLang="en-US" dirty="0" smtClean="0"/>
              <a:t>对象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0386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>
            <a:spLocks/>
          </p:cNvSpPr>
          <p:nvPr/>
        </p:nvSpPr>
        <p:spPr bwMode="auto">
          <a:xfrm>
            <a:off x="627726" y="550949"/>
            <a:ext cx="8128000" cy="715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/>
              <a:t>数据提取之</a:t>
            </a:r>
            <a:r>
              <a:rPr lang="en-US" altLang="zh-CN" dirty="0"/>
              <a:t>JSON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53" y="1906931"/>
            <a:ext cx="2657734" cy="16549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84926" y="4202309"/>
            <a:ext cx="697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/>
              <a:t>Json</a:t>
            </a:r>
            <a:r>
              <a:rPr kumimoji="1" lang="zh-CN" altLang="en-US" dirty="0" smtClean="0"/>
              <a:t>在数据交换中起到了一个载体的作用，承载着相互传递的数据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726" y="1733285"/>
            <a:ext cx="2293678" cy="200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34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208" y="692696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正则表达式复习</a:t>
            </a:r>
            <a:endParaRPr kumimoji="1"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1528520" y="1844824"/>
            <a:ext cx="6552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正则表达式的定义</a:t>
            </a:r>
            <a:r>
              <a:rPr lang="en-US" altLang="zh-CN" b="1" dirty="0" smtClean="0"/>
              <a:t>:</a:t>
            </a:r>
          </a:p>
          <a:p>
            <a:r>
              <a:rPr lang="en-US" altLang="zh-CN" b="1" dirty="0"/>
              <a:t>	</a:t>
            </a:r>
            <a:r>
              <a:rPr lang="zh-CN" altLang="en-US" b="1" dirty="0" smtClean="0"/>
              <a:t>就</a:t>
            </a:r>
            <a:r>
              <a:rPr lang="zh-CN" altLang="en-US" b="1" dirty="0"/>
              <a:t>是用</a:t>
            </a:r>
            <a:r>
              <a:rPr lang="zh-CN" altLang="en-US" b="1" dirty="0" smtClean="0"/>
              <a:t>事先定</a:t>
            </a:r>
            <a:r>
              <a:rPr lang="zh-CN" altLang="en-US" b="1" dirty="0"/>
              <a:t>义好的一些特定字符、及这些特定字符的组合</a:t>
            </a:r>
            <a:r>
              <a:rPr lang="zh-CN" altLang="en-US" b="1" dirty="0" smtClean="0"/>
              <a:t>，组成</a:t>
            </a:r>
            <a:r>
              <a:rPr lang="zh-CN" altLang="en-US" b="1" dirty="0"/>
              <a:t>一个</a:t>
            </a:r>
            <a:r>
              <a:rPr lang="en-US" altLang="zh-CN" b="1" dirty="0"/>
              <a:t>"</a:t>
            </a:r>
            <a:r>
              <a:rPr lang="zh-CN" altLang="en-US" b="1" dirty="0"/>
              <a:t>规则字符串</a:t>
            </a:r>
            <a:r>
              <a:rPr lang="en-US" altLang="zh-CN" b="1" dirty="0"/>
              <a:t>"</a:t>
            </a:r>
            <a:r>
              <a:rPr lang="zh-CN" altLang="en-US" b="1" dirty="0"/>
              <a:t>，这个</a:t>
            </a:r>
            <a:r>
              <a:rPr lang="en-US" altLang="zh-CN" b="1" dirty="0"/>
              <a:t>"</a:t>
            </a:r>
            <a:r>
              <a:rPr lang="zh-CN" altLang="en-US" b="1" dirty="0">
                <a:solidFill>
                  <a:srgbClr val="FF0000"/>
                </a:solidFill>
              </a:rPr>
              <a:t>规则字符串</a:t>
            </a:r>
            <a:r>
              <a:rPr lang="en-US" altLang="zh-CN" b="1" dirty="0"/>
              <a:t>"</a:t>
            </a:r>
            <a:r>
              <a:rPr lang="zh-CN" altLang="en-US" b="1" dirty="0"/>
              <a:t>用来表达</a:t>
            </a:r>
            <a:r>
              <a:rPr lang="zh-CN" altLang="en-US" b="1" dirty="0" smtClean="0"/>
              <a:t>对字</a:t>
            </a:r>
            <a:r>
              <a:rPr lang="zh-CN" altLang="en-US" b="1" dirty="0"/>
              <a:t>符串的一种</a:t>
            </a:r>
            <a:r>
              <a:rPr lang="zh-CN" altLang="en-US" b="1" dirty="0">
                <a:solidFill>
                  <a:srgbClr val="FF0000"/>
                </a:solidFill>
              </a:rPr>
              <a:t>过滤</a:t>
            </a:r>
            <a:r>
              <a:rPr lang="zh-CN" altLang="en-US" b="1" dirty="0"/>
              <a:t>逻辑。</a:t>
            </a:r>
            <a:endParaRPr lang="en-US" altLang="zh-CN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1528520" y="3477201"/>
            <a:ext cx="41044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 </a:t>
            </a:r>
            <a:r>
              <a:rPr lang="zh-CN" altLang="en-US" b="1" dirty="0"/>
              <a:t>常用正则表达式的方法</a:t>
            </a:r>
            <a:r>
              <a:rPr lang="zh-CN" altLang="en-US" b="1" dirty="0" smtClean="0"/>
              <a:t>：</a:t>
            </a:r>
            <a:endParaRPr lang="en-US" altLang="zh-CN" b="1" dirty="0"/>
          </a:p>
          <a:p>
            <a:r>
              <a:rPr lang="en-US" altLang="zh-CN" b="1" dirty="0"/>
              <a:t>	</a:t>
            </a:r>
            <a:r>
              <a:rPr lang="en-US" altLang="zh-CN" dirty="0" smtClean="0"/>
              <a:t>re.compile</a:t>
            </a:r>
            <a:r>
              <a:rPr lang="zh-CN" altLang="en-US" dirty="0" smtClean="0"/>
              <a:t>（编译）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/>
              <a:t>pattern.match</a:t>
            </a:r>
            <a:r>
              <a:rPr lang="zh-CN" altLang="en-US" dirty="0" smtClean="0"/>
              <a:t>（从头找一个）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/>
              <a:t>pattern.search</a:t>
            </a:r>
            <a:r>
              <a:rPr lang="zh-CN" altLang="en-US" dirty="0" smtClean="0"/>
              <a:t>（找一个）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smtClean="0">
                <a:solidFill>
                  <a:srgbClr val="FF0000"/>
                </a:solidFill>
              </a:rPr>
              <a:t>pattern.findall</a:t>
            </a:r>
            <a:r>
              <a:rPr lang="zh-CN" altLang="en-US" dirty="0" smtClean="0"/>
              <a:t>（找所有）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en-US" altLang="zh-CN" dirty="0" smtClean="0"/>
              <a:t>pattern.sub</a:t>
            </a:r>
            <a:r>
              <a:rPr lang="zh-CN" altLang="en-US" dirty="0" smtClean="0"/>
              <a:t>（替换）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47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720080"/>
          </a:xfrm>
        </p:spPr>
        <p:txBody>
          <a:bodyPr>
            <a:normAutofit/>
          </a:bodyPr>
          <a:lstStyle/>
          <a:p>
            <a:r>
              <a:rPr lang="zh-CN" altLang="en-US" sz="3600" smtClean="0"/>
              <a:t>正则表达式复习</a:t>
            </a:r>
            <a:endParaRPr kumimoji="1" lang="zh-CN" altLang="en-US" sz="36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674" y="1392539"/>
            <a:ext cx="5868652" cy="506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27678</TotalTime>
  <Pages>0</Pages>
  <Words>967</Words>
  <Characters>0</Characters>
  <Application>Microsoft Macintosh PowerPoint</Application>
  <DocSecurity>0</DocSecurity>
  <PresentationFormat>全屏显示(4:3)</PresentationFormat>
  <Lines>0</Lines>
  <Paragraphs>151</Paragraphs>
  <Slides>27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Calibri</vt:lpstr>
      <vt:lpstr>Eurostile</vt:lpstr>
      <vt:lpstr>Hiragino Sans GB W3</vt:lpstr>
      <vt:lpstr>Mangal</vt:lpstr>
      <vt:lpstr>Wingdings</vt:lpstr>
      <vt:lpstr>宋体</vt:lpstr>
      <vt:lpstr>微软雅黑</vt:lpstr>
      <vt:lpstr>Arial</vt:lpstr>
      <vt:lpstr>1_Office 主题</vt:lpstr>
      <vt:lpstr>PowerPoint 演示文稿</vt:lpstr>
      <vt:lpstr>第二部分课程概要</vt:lpstr>
      <vt:lpstr>数据提取</vt:lpstr>
      <vt:lpstr>数据分类</vt:lpstr>
      <vt:lpstr>PowerPoint 演示文稿</vt:lpstr>
      <vt:lpstr>PowerPoint 演示文稿</vt:lpstr>
      <vt:lpstr>PowerPoint 演示文稿</vt:lpstr>
      <vt:lpstr>正则表达式复习</vt:lpstr>
      <vt:lpstr>正则表达式复习</vt:lpstr>
      <vt:lpstr>python中原始字符串r的用法</vt:lpstr>
      <vt:lpstr>python中原始字符串r的用法</vt:lpstr>
      <vt:lpstr>python中原始字符串r的用法</vt:lpstr>
      <vt:lpstr>正则表达式复习</vt:lpstr>
      <vt:lpstr>正则表达式爬虫练习</vt:lpstr>
      <vt:lpstr>XPATH和LXML类库</vt:lpstr>
      <vt:lpstr>认识XML</vt:lpstr>
      <vt:lpstr>XML的节点关系</vt:lpstr>
      <vt:lpstr>XML的节点关系</vt:lpstr>
      <vt:lpstr>XPATH节点选择</vt:lpstr>
      <vt:lpstr>节点选择语法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Microsoft Office 用户</cp:lastModifiedBy>
  <cp:revision>87</cp:revision>
  <dcterms:created xsi:type="dcterms:W3CDTF">2015-04-23T13:51:39Z</dcterms:created>
  <dcterms:modified xsi:type="dcterms:W3CDTF">2017-11-18T02:21:20Z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